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86" r:id="rId4"/>
    <p:sldId id="298" r:id="rId5"/>
    <p:sldId id="299" r:id="rId6"/>
    <p:sldId id="301" r:id="rId7"/>
    <p:sldId id="276" r:id="rId8"/>
    <p:sldId id="277" r:id="rId9"/>
    <p:sldId id="302" r:id="rId10"/>
    <p:sldId id="278" r:id="rId11"/>
    <p:sldId id="303" r:id="rId12"/>
    <p:sldId id="304" r:id="rId13"/>
    <p:sldId id="305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06" r:id="rId31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00000"/>
    <a:srgbClr val="6600CC"/>
    <a:srgbClr val="009900"/>
    <a:srgbClr val="FF3300"/>
    <a:srgbClr val="33CC33"/>
    <a:srgbClr val="9973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105" d="100"/>
          <a:sy n="105" d="100"/>
        </p:scale>
        <p:origin x="9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0F93F1-F512-4B22-B324-78D2569D777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0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880ED-2D46-4376-9594-761CDAA8CC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5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94FB2-82DA-43A3-89AB-AEB7C45F5F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44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D5ABAA-7944-49C1-8559-C1BAF98D89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8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54585-215D-4F4C-A604-F2E747CB61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6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62D0-7C50-4BDA-BA3E-2419D3EE14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C7DFA-A215-49C0-87E6-E304813DB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3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ECC58-1C20-4840-B676-36854ED9B6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5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D7-52AE-41A0-9514-B5520A522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5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33F00-455A-42FB-A4BD-D82969C0DD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4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DFD8-A74F-41E7-8954-3AE99CB27D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0AE1-730A-42D9-9596-29E3CF58A7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2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3364F9-F6A1-4739-8EE7-56329EAFA5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66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0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160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5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2209800"/>
            <a:ext cx="9144000" cy="889000"/>
          </a:xfrm>
        </p:spPr>
        <p:txBody>
          <a:bodyPr/>
          <a:lstStyle/>
          <a:p>
            <a:r>
              <a:rPr lang="en-US" dirty="0"/>
              <a:t>Course 2: Inequalities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276600"/>
            <a:ext cx="9144000" cy="2057400"/>
          </a:xfrm>
        </p:spPr>
        <p:txBody>
          <a:bodyPr/>
          <a:lstStyle/>
          <a:p>
            <a:pPr marL="914400" lvl="2" indent="0">
              <a:lnSpc>
                <a:spcPct val="90000"/>
              </a:lnSpc>
              <a:buFontTx/>
              <a:buNone/>
            </a:pPr>
            <a:r>
              <a:rPr lang="en-US" b="1"/>
              <a:t>Objectives:</a:t>
            </a:r>
            <a:r>
              <a:rPr lang="en-US"/>
              <a:t> </a:t>
            </a:r>
          </a:p>
          <a:p>
            <a:pPr marL="914400" lvl="2" indent="0">
              <a:lnSpc>
                <a:spcPct val="90000"/>
              </a:lnSpc>
            </a:pPr>
            <a:r>
              <a:rPr lang="en-US"/>
              <a:t>To determine whether a number is a solution of an inequality</a:t>
            </a:r>
          </a:p>
          <a:p>
            <a:pPr marL="914400" lvl="2" indent="0">
              <a:lnSpc>
                <a:spcPct val="90000"/>
              </a:lnSpc>
            </a:pPr>
            <a:r>
              <a:rPr lang="en-US"/>
              <a:t>To graph inequalities on the number line</a:t>
            </a:r>
          </a:p>
          <a:p>
            <a:pPr marL="914400" lvl="2" indent="0">
              <a:lnSpc>
                <a:spcPct val="90000"/>
              </a:lnSpc>
            </a:pPr>
            <a:r>
              <a:rPr lang="en-US"/>
              <a:t>To write inequalities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 dirty="0"/>
              <a:t>4)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Graph k </a:t>
            </a:r>
            <a:r>
              <a:rPr lang="en-US" sz="2800" u="sng"/>
              <a:t>&lt;</a:t>
            </a:r>
            <a:r>
              <a:rPr lang="en-US" sz="2800"/>
              <a:t> -2 on a number line. </a:t>
            </a:r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599" name="Text Box 7"/>
          <p:cNvSpPr txBox="1">
            <a:spLocks noChangeArrowheads="1"/>
          </p:cNvSpPr>
          <p:nvPr/>
        </p:nvSpPr>
        <p:spPr bwMode="auto">
          <a:xfrm>
            <a:off x="26670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-3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32004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-2</a:t>
            </a:r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3733800" y="2819400"/>
            <a:ext cx="59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-1</a:t>
            </a:r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4343400" y="2819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4876800" y="2819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110607" name="Oval 15"/>
          <p:cNvSpPr>
            <a:spLocks noChangeArrowheads="1"/>
          </p:cNvSpPr>
          <p:nvPr/>
        </p:nvSpPr>
        <p:spPr bwMode="auto">
          <a:xfrm>
            <a:off x="3429000" y="2514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 flipH="1">
            <a:off x="2362200" y="2590800"/>
            <a:ext cx="1066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1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/>
      <p:bldP spid="110597" grpId="0" animBg="1"/>
      <p:bldP spid="110598" grpId="0" animBg="1"/>
      <p:bldP spid="110599" grpId="0"/>
      <p:bldP spid="110600" grpId="0"/>
      <p:bldP spid="110601" grpId="0" animBg="1"/>
      <p:bldP spid="110602" grpId="0"/>
      <p:bldP spid="110603" grpId="0" animBg="1"/>
      <p:bldP spid="110604" grpId="0"/>
      <p:bldP spid="110605" grpId="0" animBg="1"/>
      <p:bldP spid="110606" grpId="0"/>
      <p:bldP spid="110607" grpId="0" animBg="1"/>
      <p:bldP spid="1106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371600"/>
          </a:xfrm>
        </p:spPr>
        <p:txBody>
          <a:bodyPr/>
          <a:lstStyle/>
          <a:p>
            <a:r>
              <a:rPr lang="en-US" sz="3600"/>
              <a:t>Solving One-Step Inequalities by Adding or Subtracting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038600"/>
          </a:xfrm>
        </p:spPr>
        <p:txBody>
          <a:bodyPr/>
          <a:lstStyle/>
          <a:p>
            <a:r>
              <a:rPr lang="en-US"/>
              <a:t>1) x + 4  &gt;  8</a:t>
            </a:r>
          </a:p>
          <a:p>
            <a:pPr>
              <a:buFontTx/>
              <a:buNone/>
            </a:pPr>
            <a:r>
              <a:rPr lang="en-US"/>
              <a:t>          </a:t>
            </a:r>
            <a:r>
              <a:rPr lang="en-US" u="sng"/>
              <a:t>- 4   - 4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x &gt; 4</a:t>
            </a:r>
            <a:endParaRPr lang="en-US" u="sn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x + 4 &gt; 8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x  &gt; 4</a:t>
            </a:r>
          </a:p>
          <a:p>
            <a:endParaRPr lang="en-US"/>
          </a:p>
          <a:p>
            <a:r>
              <a:rPr lang="en-US"/>
              <a:t>Substitute a value that is greater than 4 for x.</a:t>
            </a:r>
          </a:p>
          <a:p>
            <a:pPr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5</a:t>
            </a:r>
            <a:r>
              <a:rPr lang="en-US"/>
              <a:t> + 4 &gt; 8</a:t>
            </a:r>
          </a:p>
          <a:p>
            <a:pPr>
              <a:buFontTx/>
              <a:buNone/>
            </a:pPr>
            <a:r>
              <a:rPr lang="en-US"/>
              <a:t>     9 &gt; 8 </a:t>
            </a:r>
            <a:r>
              <a:rPr lang="en-US">
                <a:sym typeface="Wingdings 2" pitchFamily="18" charset="2"/>
              </a:rPr>
              <a:t> This is a true statement.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Graph x &gt; 4</a:t>
            </a:r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7146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32480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14697" name="Line 9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Text Box 10"/>
          <p:cNvSpPr txBox="1">
            <a:spLocks noChangeArrowheads="1"/>
          </p:cNvSpPr>
          <p:nvPr/>
        </p:nvSpPr>
        <p:spPr bwMode="auto">
          <a:xfrm>
            <a:off x="3824288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114699" name="Line 11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3910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14701" name="Line 13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48482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14703" name="Oval 15"/>
          <p:cNvSpPr>
            <a:spLocks noChangeArrowheads="1"/>
          </p:cNvSpPr>
          <p:nvPr/>
        </p:nvSpPr>
        <p:spPr bwMode="auto">
          <a:xfrm>
            <a:off x="4495800" y="2514600"/>
            <a:ext cx="152400" cy="152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4648200" y="2590800"/>
            <a:ext cx="990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3" grpId="0" animBg="1"/>
      <p:bldP spid="114694" grpId="0" animBg="1"/>
      <p:bldP spid="114695" grpId="0"/>
      <p:bldP spid="114696" grpId="0"/>
      <p:bldP spid="114697" grpId="0" animBg="1"/>
      <p:bldP spid="114698" grpId="0"/>
      <p:bldP spid="114699" grpId="0" animBg="1"/>
      <p:bldP spid="114700" grpId="0"/>
      <p:bldP spid="114701" grpId="0" animBg="1"/>
      <p:bldP spid="114702" grpId="0"/>
      <p:bldP spid="114703" grpId="0" animBg="1"/>
      <p:bldP spid="1147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371600"/>
          </a:xfrm>
        </p:spPr>
        <p:txBody>
          <a:bodyPr/>
          <a:lstStyle/>
          <a:p>
            <a:r>
              <a:rPr lang="en-US" sz="3600"/>
              <a:t>Solving One-Step Inequalities by Adding or Subtracting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038600"/>
          </a:xfrm>
        </p:spPr>
        <p:txBody>
          <a:bodyPr/>
          <a:lstStyle/>
          <a:p>
            <a:r>
              <a:rPr lang="en-US"/>
              <a:t>2) c - 3  </a:t>
            </a:r>
            <a:r>
              <a:rPr lang="en-US" u="sng"/>
              <a:t>&lt;</a:t>
            </a:r>
            <a:r>
              <a:rPr lang="en-US"/>
              <a:t>  2</a:t>
            </a:r>
          </a:p>
          <a:p>
            <a:pPr>
              <a:buFontTx/>
              <a:buNone/>
            </a:pPr>
            <a:r>
              <a:rPr lang="en-US"/>
              <a:t>          </a:t>
            </a:r>
            <a:r>
              <a:rPr lang="en-US" u="sng"/>
              <a:t>+ 3   + 3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c </a:t>
            </a:r>
            <a:r>
              <a:rPr lang="en-US" u="sng"/>
              <a:t>&lt;</a:t>
            </a:r>
            <a:r>
              <a:rPr lang="en-US"/>
              <a:t> 5</a:t>
            </a:r>
            <a:endParaRPr lang="en-US" u="sn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c – 3 </a:t>
            </a:r>
            <a:r>
              <a:rPr lang="en-US" u="sng"/>
              <a:t>&lt;</a:t>
            </a:r>
            <a:r>
              <a:rPr lang="en-US"/>
              <a:t> 2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c </a:t>
            </a:r>
            <a:r>
              <a:rPr lang="en-US" u="sng"/>
              <a:t>&lt;</a:t>
            </a:r>
            <a:r>
              <a:rPr lang="en-US"/>
              <a:t> 5</a:t>
            </a:r>
          </a:p>
          <a:p>
            <a:endParaRPr lang="en-US"/>
          </a:p>
          <a:p>
            <a:r>
              <a:rPr lang="en-US"/>
              <a:t>Substitute a value that is less than or equal to 5 for c.</a:t>
            </a:r>
          </a:p>
          <a:p>
            <a:pPr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5</a:t>
            </a:r>
            <a:r>
              <a:rPr lang="en-US"/>
              <a:t> – 3 </a:t>
            </a:r>
            <a:r>
              <a:rPr lang="en-US" u="sng"/>
              <a:t>&lt;</a:t>
            </a:r>
            <a:r>
              <a:rPr lang="en-US"/>
              <a:t> 2</a:t>
            </a:r>
          </a:p>
          <a:p>
            <a:pPr>
              <a:buFontTx/>
              <a:buNone/>
            </a:pPr>
            <a:r>
              <a:rPr lang="en-US"/>
              <a:t>     2 </a:t>
            </a:r>
            <a:r>
              <a:rPr lang="en-US" u="sng"/>
              <a:t>&lt;</a:t>
            </a:r>
            <a:r>
              <a:rPr lang="en-US"/>
              <a:t> 2 </a:t>
            </a:r>
            <a:r>
              <a:rPr lang="en-US">
                <a:sym typeface="Wingdings 2" pitchFamily="18" charset="2"/>
              </a:rPr>
              <a:t> This is a true statement.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533400" y="685800"/>
            <a:ext cx="6870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 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6" name="Line 6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26670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2766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117769" name="Line 9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3810000" y="2819400"/>
            <a:ext cx="59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17771" name="Line 11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4343400" y="2819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17773" name="Line 13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4876800" y="2819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</a:t>
            </a:r>
          </a:p>
        </p:txBody>
      </p:sp>
      <p:sp>
        <p:nvSpPr>
          <p:cNvPr id="117775" name="Oval 15"/>
          <p:cNvSpPr>
            <a:spLocks noChangeArrowheads="1"/>
          </p:cNvSpPr>
          <p:nvPr/>
        </p:nvSpPr>
        <p:spPr bwMode="auto">
          <a:xfrm>
            <a:off x="4495800" y="2514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 flipH="1">
            <a:off x="2362200" y="2590800"/>
            <a:ext cx="2133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777" name="Rectangle 17"/>
          <p:cNvSpPr>
            <a:spLocks noChangeArrowheads="1"/>
          </p:cNvSpPr>
          <p:nvPr/>
        </p:nvSpPr>
        <p:spPr bwMode="auto">
          <a:xfrm>
            <a:off x="381000" y="533400"/>
            <a:ext cx="7689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/>
              <a:t>Graph </a:t>
            </a:r>
            <a:r>
              <a:rPr lang="en-US" sz="4400"/>
              <a:t>c </a:t>
            </a:r>
            <a:r>
              <a:rPr lang="en-US" sz="4400" u="sng"/>
              <a:t>&lt;</a:t>
            </a:r>
            <a:r>
              <a:rPr lang="en-US" sz="4400"/>
              <a:t> 5 on a number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4" grpId="0" animBg="1"/>
      <p:bldP spid="117765" grpId="0" animBg="1"/>
      <p:bldP spid="117766" grpId="0" animBg="1"/>
      <p:bldP spid="117767" grpId="0"/>
      <p:bldP spid="117768" grpId="0"/>
      <p:bldP spid="117769" grpId="0" animBg="1"/>
      <p:bldP spid="117770" grpId="0"/>
      <p:bldP spid="117771" grpId="0" animBg="1"/>
      <p:bldP spid="117772" grpId="0"/>
      <p:bldP spid="117773" grpId="0" animBg="1"/>
      <p:bldP spid="117774" grpId="0"/>
      <p:bldP spid="117775" grpId="0" animBg="1"/>
      <p:bldP spid="1177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371600"/>
          </a:xfrm>
        </p:spPr>
        <p:txBody>
          <a:bodyPr/>
          <a:lstStyle/>
          <a:p>
            <a:r>
              <a:rPr lang="en-US" sz="3600"/>
              <a:t>Solving One-Step Inequalities by Adding or Subtracting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038600"/>
          </a:xfrm>
        </p:spPr>
        <p:txBody>
          <a:bodyPr/>
          <a:lstStyle/>
          <a:p>
            <a:r>
              <a:rPr lang="en-US"/>
              <a:t>3) d - 4  &lt;  -2</a:t>
            </a:r>
          </a:p>
          <a:p>
            <a:pPr>
              <a:buFontTx/>
              <a:buNone/>
            </a:pPr>
            <a:r>
              <a:rPr lang="en-US"/>
              <a:t>          </a:t>
            </a:r>
            <a:r>
              <a:rPr lang="en-US" u="sng"/>
              <a:t>+ 4    + 4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d &lt; 2</a:t>
            </a:r>
            <a:endParaRPr lang="en-US" u="sn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d – 4 &lt; -2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d &lt; 2</a:t>
            </a:r>
          </a:p>
          <a:p>
            <a:endParaRPr lang="en-US"/>
          </a:p>
          <a:p>
            <a:r>
              <a:rPr lang="en-US"/>
              <a:t>Substitute a value that is less than 2 for d.</a:t>
            </a:r>
          </a:p>
          <a:p>
            <a:pPr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1</a:t>
            </a:r>
            <a:r>
              <a:rPr lang="en-US"/>
              <a:t> – 4 &lt; -2</a:t>
            </a:r>
          </a:p>
          <a:p>
            <a:pPr>
              <a:buFontTx/>
              <a:buNone/>
            </a:pPr>
            <a:r>
              <a:rPr lang="en-US"/>
              <a:t>     -3 &lt; -2 </a:t>
            </a:r>
            <a:r>
              <a:rPr lang="en-US">
                <a:sym typeface="Wingdings 2" pitchFamily="18" charset="2"/>
              </a:rPr>
              <a:t> This is a true statement.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685800" y="3810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Graph d &lt; -2.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27146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-5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32766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-4</a:t>
            </a:r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2" name="Text Box 10"/>
          <p:cNvSpPr txBox="1">
            <a:spLocks noChangeArrowheads="1"/>
          </p:cNvSpPr>
          <p:nvPr/>
        </p:nvSpPr>
        <p:spPr bwMode="auto">
          <a:xfrm>
            <a:off x="3733800" y="2819400"/>
            <a:ext cx="59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-3</a:t>
            </a:r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4267200" y="28194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-2</a:t>
            </a:r>
          </a:p>
        </p:txBody>
      </p:sp>
      <p:sp>
        <p:nvSpPr>
          <p:cNvPr id="120845" name="Line 13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6" name="Text Box 14"/>
          <p:cNvSpPr txBox="1">
            <a:spLocks noChangeArrowheads="1"/>
          </p:cNvSpPr>
          <p:nvPr/>
        </p:nvSpPr>
        <p:spPr bwMode="auto">
          <a:xfrm>
            <a:off x="4800600" y="2819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-1</a:t>
            </a:r>
          </a:p>
        </p:txBody>
      </p:sp>
      <p:sp>
        <p:nvSpPr>
          <p:cNvPr id="120847" name="Oval 15"/>
          <p:cNvSpPr>
            <a:spLocks noChangeArrowheads="1"/>
          </p:cNvSpPr>
          <p:nvPr/>
        </p:nvSpPr>
        <p:spPr bwMode="auto">
          <a:xfrm>
            <a:off x="4495800" y="2514600"/>
            <a:ext cx="152400" cy="152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48" name="Line 16"/>
          <p:cNvSpPr>
            <a:spLocks noChangeShapeType="1"/>
          </p:cNvSpPr>
          <p:nvPr/>
        </p:nvSpPr>
        <p:spPr bwMode="auto">
          <a:xfrm>
            <a:off x="2362200" y="2590800"/>
            <a:ext cx="2133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/>
      <p:bldP spid="120837" grpId="0" animBg="1"/>
      <p:bldP spid="120838" grpId="0" animBg="1"/>
      <p:bldP spid="120839" grpId="0"/>
      <p:bldP spid="120840" grpId="0"/>
      <p:bldP spid="120841" grpId="0" animBg="1"/>
      <p:bldP spid="120842" grpId="0"/>
      <p:bldP spid="120843" grpId="0" animBg="1"/>
      <p:bldP spid="120844" grpId="0"/>
      <p:bldP spid="120845" grpId="0" animBg="1"/>
      <p:bldP spid="120846" grpId="0"/>
      <p:bldP spid="120847" grpId="0" animBg="1"/>
      <p:bldP spid="1208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Inequalities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inequality is a mathematical sentence containing &gt;, &lt;, </a:t>
            </a:r>
            <a:r>
              <a:rPr lang="en-US" u="sng"/>
              <a:t>&gt;</a:t>
            </a:r>
            <a:r>
              <a:rPr lang="en-US"/>
              <a:t>, </a:t>
            </a:r>
            <a:r>
              <a:rPr lang="en-US" u="sng"/>
              <a:t>&lt;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371600"/>
          </a:xfrm>
        </p:spPr>
        <p:txBody>
          <a:bodyPr/>
          <a:lstStyle/>
          <a:p>
            <a:r>
              <a:rPr lang="en-US" sz="3600"/>
              <a:t>Solving One-Step Inequalities by Adding or Subtracting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038600"/>
          </a:xfrm>
        </p:spPr>
        <p:txBody>
          <a:bodyPr/>
          <a:lstStyle/>
          <a:p>
            <a:r>
              <a:rPr lang="en-US"/>
              <a:t>4) a - 2  </a:t>
            </a:r>
            <a:r>
              <a:rPr lang="en-US" u="sng"/>
              <a:t>&gt;</a:t>
            </a:r>
            <a:r>
              <a:rPr lang="en-US"/>
              <a:t>  6</a:t>
            </a:r>
          </a:p>
          <a:p>
            <a:pPr>
              <a:buFontTx/>
              <a:buNone/>
            </a:pPr>
            <a:r>
              <a:rPr lang="en-US"/>
              <a:t>          </a:t>
            </a:r>
            <a:r>
              <a:rPr lang="en-US" u="sng"/>
              <a:t>+ 2   + 2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a </a:t>
            </a:r>
            <a:r>
              <a:rPr lang="en-US" u="sng"/>
              <a:t>&gt;</a:t>
            </a:r>
            <a:r>
              <a:rPr lang="en-US"/>
              <a:t> 8</a:t>
            </a:r>
            <a:endParaRPr lang="en-US" u="sn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a - 2 </a:t>
            </a:r>
            <a:r>
              <a:rPr lang="en-US" u="sng"/>
              <a:t>&gt;</a:t>
            </a:r>
            <a:r>
              <a:rPr lang="en-US"/>
              <a:t> 6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a  </a:t>
            </a:r>
            <a:r>
              <a:rPr lang="en-US" u="sng"/>
              <a:t>&gt;</a:t>
            </a:r>
            <a:r>
              <a:rPr lang="en-US"/>
              <a:t> 8</a:t>
            </a:r>
          </a:p>
          <a:p>
            <a:endParaRPr lang="en-US"/>
          </a:p>
          <a:p>
            <a:r>
              <a:rPr lang="en-US"/>
              <a:t>Substitute a value that is greater than or equal to 8 for a.</a:t>
            </a:r>
          </a:p>
          <a:p>
            <a:pPr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8</a:t>
            </a:r>
            <a:r>
              <a:rPr lang="en-US"/>
              <a:t> - 2 </a:t>
            </a:r>
            <a:r>
              <a:rPr lang="en-US" u="sng"/>
              <a:t>&gt;</a:t>
            </a:r>
            <a:r>
              <a:rPr lang="en-US"/>
              <a:t> 6</a:t>
            </a:r>
          </a:p>
          <a:p>
            <a:pPr>
              <a:buFontTx/>
              <a:buNone/>
            </a:pPr>
            <a:r>
              <a:rPr lang="en-US"/>
              <a:t>     6 </a:t>
            </a:r>
            <a:r>
              <a:rPr lang="en-US" u="sng"/>
              <a:t>&gt;</a:t>
            </a:r>
            <a:r>
              <a:rPr lang="en-US"/>
              <a:t> 6 </a:t>
            </a:r>
            <a:r>
              <a:rPr lang="en-US">
                <a:sym typeface="Wingdings 2" pitchFamily="18" charset="2"/>
              </a:rPr>
              <a:t> This is a true statement.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609600" y="4572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Graph a </a:t>
            </a:r>
            <a:r>
              <a:rPr lang="en-US" sz="4000" b="1" u="sng"/>
              <a:t>&gt;</a:t>
            </a:r>
            <a:r>
              <a:rPr lang="en-US" sz="4000" b="1"/>
              <a:t> 8.</a:t>
            </a: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27432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32766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</a:t>
            </a:r>
          </a:p>
        </p:txBody>
      </p:sp>
      <p:sp>
        <p:nvSpPr>
          <p:cNvPr id="123913" name="Line 9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3886200" y="2819400"/>
            <a:ext cx="59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123915" name="Line 11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4343400" y="28194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8</a:t>
            </a:r>
          </a:p>
        </p:txBody>
      </p:sp>
      <p:sp>
        <p:nvSpPr>
          <p:cNvPr id="123917" name="Line 13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48482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9</a:t>
            </a:r>
          </a:p>
        </p:txBody>
      </p:sp>
      <p:sp>
        <p:nvSpPr>
          <p:cNvPr id="123919" name="Oval 15"/>
          <p:cNvSpPr>
            <a:spLocks noChangeArrowheads="1"/>
          </p:cNvSpPr>
          <p:nvPr/>
        </p:nvSpPr>
        <p:spPr bwMode="auto">
          <a:xfrm>
            <a:off x="4495800" y="2514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20" name="Line 16"/>
          <p:cNvSpPr>
            <a:spLocks noChangeShapeType="1"/>
          </p:cNvSpPr>
          <p:nvPr/>
        </p:nvSpPr>
        <p:spPr bwMode="auto">
          <a:xfrm flipH="1">
            <a:off x="4648200" y="2590800"/>
            <a:ext cx="990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nimBg="1"/>
      <p:bldP spid="123909" grpId="0" animBg="1"/>
      <p:bldP spid="123910" grpId="0" animBg="1"/>
      <p:bldP spid="123911" grpId="0"/>
      <p:bldP spid="123912" grpId="0"/>
      <p:bldP spid="123913" grpId="0" animBg="1"/>
      <p:bldP spid="123914" grpId="0"/>
      <p:bldP spid="123915" grpId="0" animBg="1"/>
      <p:bldP spid="123916" grpId="0"/>
      <p:bldP spid="123917" grpId="0" animBg="1"/>
      <p:bldP spid="123918" grpId="0"/>
      <p:bldP spid="123919" grpId="0" animBg="1"/>
      <p:bldP spid="1239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371600"/>
          </a:xfrm>
        </p:spPr>
        <p:txBody>
          <a:bodyPr/>
          <a:lstStyle/>
          <a:p>
            <a:r>
              <a:rPr lang="en-US" sz="3600"/>
              <a:t>Solving One-Step Inequalities by Adding or Subtracting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038600"/>
          </a:xfrm>
        </p:spPr>
        <p:txBody>
          <a:bodyPr/>
          <a:lstStyle/>
          <a:p>
            <a:r>
              <a:rPr lang="en-US"/>
              <a:t>5) p - 7  &gt;  0</a:t>
            </a:r>
          </a:p>
          <a:p>
            <a:pPr>
              <a:buFontTx/>
              <a:buNone/>
            </a:pPr>
            <a:r>
              <a:rPr lang="en-US"/>
              <a:t>          </a:t>
            </a:r>
            <a:r>
              <a:rPr lang="en-US" u="sng"/>
              <a:t>+ 7   + 7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p &gt; 7</a:t>
            </a:r>
            <a:endParaRPr lang="en-US" u="sng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 - 7 &gt; 0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p  &gt; 7</a:t>
            </a:r>
          </a:p>
          <a:p>
            <a:endParaRPr lang="en-US"/>
          </a:p>
          <a:p>
            <a:r>
              <a:rPr lang="en-US"/>
              <a:t>Substitute a value that is greater than 7 for p.</a:t>
            </a:r>
          </a:p>
          <a:p>
            <a:pPr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8</a:t>
            </a:r>
            <a:r>
              <a:rPr lang="en-US"/>
              <a:t> - 7 &gt; 0</a:t>
            </a:r>
          </a:p>
          <a:p>
            <a:pPr>
              <a:buFontTx/>
              <a:buNone/>
            </a:pPr>
            <a:r>
              <a:rPr lang="en-US"/>
              <a:t>     1 &gt; 0 </a:t>
            </a:r>
            <a:r>
              <a:rPr lang="en-US">
                <a:sym typeface="Wingdings 2" pitchFamily="18" charset="2"/>
              </a:rPr>
              <a:t> This is a true statement.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609600" y="533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Graph p &gt; 7</a:t>
            </a: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27146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2480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26984" name="Line 8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3824288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</a:t>
            </a:r>
          </a:p>
        </p:txBody>
      </p:sp>
      <p:sp>
        <p:nvSpPr>
          <p:cNvPr id="126986" name="Line 10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43910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48482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8</a:t>
            </a:r>
          </a:p>
        </p:txBody>
      </p:sp>
      <p:sp>
        <p:nvSpPr>
          <p:cNvPr id="126990" name="Oval 14"/>
          <p:cNvSpPr>
            <a:spLocks noChangeArrowheads="1"/>
          </p:cNvSpPr>
          <p:nvPr/>
        </p:nvSpPr>
        <p:spPr bwMode="auto">
          <a:xfrm>
            <a:off x="4495800" y="2514600"/>
            <a:ext cx="152400" cy="152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6991" name="Line 15"/>
          <p:cNvSpPr>
            <a:spLocks noChangeShapeType="1"/>
          </p:cNvSpPr>
          <p:nvPr/>
        </p:nvSpPr>
        <p:spPr bwMode="auto">
          <a:xfrm>
            <a:off x="4648200" y="2590800"/>
            <a:ext cx="990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6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6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nimBg="1"/>
      <p:bldP spid="126980" grpId="0" animBg="1"/>
      <p:bldP spid="126981" grpId="0" animBg="1"/>
      <p:bldP spid="126982" grpId="0"/>
      <p:bldP spid="126983" grpId="0"/>
      <p:bldP spid="126984" grpId="0" animBg="1"/>
      <p:bldP spid="126985" grpId="0"/>
      <p:bldP spid="126986" grpId="0" animBg="1"/>
      <p:bldP spid="126987" grpId="0"/>
      <p:bldP spid="126988" grpId="0" animBg="1"/>
      <p:bldP spid="126989" grpId="0"/>
      <p:bldP spid="126990" grpId="0" animBg="1"/>
      <p:bldP spid="12699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870700" cy="1371600"/>
          </a:xfrm>
        </p:spPr>
        <p:txBody>
          <a:bodyPr/>
          <a:lstStyle/>
          <a:p>
            <a:r>
              <a:rPr lang="en-US" sz="3600"/>
              <a:t>Solving One-Step Inequalities by Adding or Subtracting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96200" cy="4038600"/>
          </a:xfrm>
        </p:spPr>
        <p:txBody>
          <a:bodyPr/>
          <a:lstStyle/>
          <a:p>
            <a:r>
              <a:rPr lang="en-US"/>
              <a:t>6) j + 5  </a:t>
            </a:r>
            <a:r>
              <a:rPr lang="en-US" u="sng"/>
              <a:t>&lt;</a:t>
            </a:r>
            <a:r>
              <a:rPr lang="en-US"/>
              <a:t>   2</a:t>
            </a:r>
          </a:p>
          <a:p>
            <a:pPr>
              <a:buFontTx/>
              <a:buNone/>
            </a:pPr>
            <a:r>
              <a:rPr lang="en-US"/>
              <a:t>          </a:t>
            </a:r>
            <a:r>
              <a:rPr lang="en-US" u="sng"/>
              <a:t>- 5    - 5</a:t>
            </a: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            j </a:t>
            </a:r>
            <a:r>
              <a:rPr lang="en-US" u="sng"/>
              <a:t>&lt;</a:t>
            </a:r>
            <a:r>
              <a:rPr lang="en-US"/>
              <a:t> -3</a:t>
            </a:r>
            <a:endParaRPr lang="en-US" u="sn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j + 5 </a:t>
            </a:r>
            <a:r>
              <a:rPr lang="en-US" u="sng"/>
              <a:t>&lt;</a:t>
            </a:r>
            <a:r>
              <a:rPr lang="en-US"/>
              <a:t> 2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Solution: j </a:t>
            </a:r>
            <a:r>
              <a:rPr lang="en-US" u="sng"/>
              <a:t>&lt;</a:t>
            </a:r>
            <a:r>
              <a:rPr lang="en-US"/>
              <a:t> -3</a:t>
            </a:r>
          </a:p>
          <a:p>
            <a:endParaRPr lang="en-US"/>
          </a:p>
          <a:p>
            <a:r>
              <a:rPr lang="en-US"/>
              <a:t>Substitute a value that is less than or equal to -3 for c.</a:t>
            </a:r>
          </a:p>
          <a:p>
            <a:pPr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chemeClr val="tx2"/>
                </a:solidFill>
              </a:rPr>
              <a:t>-3</a:t>
            </a:r>
            <a:r>
              <a:rPr lang="en-US"/>
              <a:t> + 5 </a:t>
            </a:r>
            <a:r>
              <a:rPr lang="en-US" u="sng"/>
              <a:t>&lt;</a:t>
            </a:r>
            <a:r>
              <a:rPr lang="en-US"/>
              <a:t> 2</a:t>
            </a:r>
          </a:p>
          <a:p>
            <a:pPr>
              <a:buFontTx/>
              <a:buNone/>
            </a:pPr>
            <a:r>
              <a:rPr lang="en-US"/>
              <a:t>     2 </a:t>
            </a:r>
            <a:r>
              <a:rPr lang="en-US" u="sng"/>
              <a:t>&lt;</a:t>
            </a:r>
            <a:r>
              <a:rPr lang="en-US"/>
              <a:t> 2 </a:t>
            </a:r>
            <a:r>
              <a:rPr lang="en-US">
                <a:sym typeface="Wingdings 2" pitchFamily="18" charset="2"/>
              </a:rPr>
              <a:t> This is a true statement.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533400" y="685800"/>
            <a:ext cx="6870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 </a:t>
            </a:r>
          </a:p>
        </p:txBody>
      </p:sp>
      <p:sp>
        <p:nvSpPr>
          <p:cNvPr id="130051" name="Line 3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26670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-5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32004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-4</a:t>
            </a:r>
          </a:p>
        </p:txBody>
      </p:sp>
      <p:sp>
        <p:nvSpPr>
          <p:cNvPr id="130056" name="Line 8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3733800" y="2819400"/>
            <a:ext cx="59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-3</a:t>
            </a:r>
          </a:p>
        </p:txBody>
      </p:sp>
      <p:sp>
        <p:nvSpPr>
          <p:cNvPr id="130058" name="Line 10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4267200" y="2819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-2</a:t>
            </a:r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4800600" y="281940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-1</a:t>
            </a:r>
          </a:p>
        </p:txBody>
      </p:sp>
      <p:sp>
        <p:nvSpPr>
          <p:cNvPr id="130062" name="Oval 14"/>
          <p:cNvSpPr>
            <a:spLocks noChangeArrowheads="1"/>
          </p:cNvSpPr>
          <p:nvPr/>
        </p:nvSpPr>
        <p:spPr bwMode="auto">
          <a:xfrm>
            <a:off x="3962400" y="2514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 flipH="1">
            <a:off x="2362200" y="2590800"/>
            <a:ext cx="1600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64" name="Rectangle 16"/>
          <p:cNvSpPr>
            <a:spLocks noChangeArrowheads="1"/>
          </p:cNvSpPr>
          <p:nvPr/>
        </p:nvSpPr>
        <p:spPr bwMode="auto">
          <a:xfrm>
            <a:off x="381000" y="533400"/>
            <a:ext cx="7861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400" b="1"/>
              <a:t>Graph </a:t>
            </a:r>
            <a:r>
              <a:rPr lang="en-US" sz="4400"/>
              <a:t>j </a:t>
            </a:r>
            <a:r>
              <a:rPr lang="en-US" sz="4400" u="sng"/>
              <a:t>&lt;</a:t>
            </a:r>
            <a:r>
              <a:rPr lang="en-US" sz="4400"/>
              <a:t> -3 on a number line.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0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0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0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0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0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30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nimBg="1"/>
      <p:bldP spid="130052" grpId="0" animBg="1"/>
      <p:bldP spid="130053" grpId="0" animBg="1"/>
      <p:bldP spid="130054" grpId="0"/>
      <p:bldP spid="130055" grpId="0"/>
      <p:bldP spid="130056" grpId="0" animBg="1"/>
      <p:bldP spid="130057" grpId="0"/>
      <p:bldP spid="130058" grpId="0" animBg="1"/>
      <p:bldP spid="130059" grpId="0"/>
      <p:bldP spid="130060" grpId="0" animBg="1"/>
      <p:bldP spid="130061" grpId="0"/>
      <p:bldP spid="130062" grpId="0" animBg="1"/>
      <p:bldP spid="1300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Inequalities</a:t>
            </a:r>
          </a:p>
        </p:txBody>
      </p:sp>
      <p:graphicFrame>
        <p:nvGraphicFramePr>
          <p:cNvPr id="104479" name="Group 31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924800" cy="3768852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5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5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Words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is 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is 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-is less than or equal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- is at most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is greater than or equal 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is at least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9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Symbols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Inequalities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Any number that makes an inequality true is a solution of the inequality.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Inequalities have </a:t>
            </a:r>
            <a:r>
              <a:rPr lang="en-US" u="sng" dirty="0"/>
              <a:t>many </a:t>
            </a:r>
            <a:r>
              <a:rPr lang="en-US" dirty="0"/>
              <a:t>solutions.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x &gt; 4        </a:t>
            </a:r>
          </a:p>
          <a:p>
            <a:pPr>
              <a:lnSpc>
                <a:spcPct val="90000"/>
              </a:lnSpc>
            </a:pPr>
            <a:r>
              <a:rPr lang="en-US" dirty="0"/>
              <a:t>List 4 possible solutions. 4.5, 5, 7, 12.5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 u="sng"/>
              <a:t>Example 2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/>
              <a:t>The solutions are shown by shading a number line. </a:t>
            </a:r>
          </a:p>
          <a:p>
            <a:r>
              <a:rPr lang="en-US" sz="2800"/>
              <a:t>Example: x &gt; 4</a:t>
            </a:r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438400" y="30480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29718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3505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2743200" y="32766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276600" y="32766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40386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3810000" y="32766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45720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4343400" y="32766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</a:t>
            </a: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50292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4876800" y="32766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7</a:t>
            </a:r>
          </a:p>
        </p:txBody>
      </p:sp>
      <p:sp>
        <p:nvSpPr>
          <p:cNvPr id="108559" name="Oval 15"/>
          <p:cNvSpPr>
            <a:spLocks noChangeArrowheads="1"/>
          </p:cNvSpPr>
          <p:nvPr/>
        </p:nvSpPr>
        <p:spPr bwMode="auto">
          <a:xfrm>
            <a:off x="3429000" y="2971800"/>
            <a:ext cx="152400" cy="152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>
            <a:off x="3581400" y="3048000"/>
            <a:ext cx="20574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9" grpId="0" animBg="1"/>
      <p:bldP spid="108550" grpId="0" animBg="1"/>
      <p:bldP spid="108551" grpId="0"/>
      <p:bldP spid="108552" grpId="0"/>
      <p:bldP spid="108553" grpId="0" animBg="1"/>
      <p:bldP spid="108554" grpId="0"/>
      <p:bldP spid="108555" grpId="0" animBg="1"/>
      <p:bldP spid="108556" grpId="0"/>
      <p:bldP spid="108557" grpId="0" animBg="1"/>
      <p:bldP spid="108558" grpId="0"/>
      <p:bldP spid="108559" grpId="0" animBg="1"/>
      <p:bldP spid="1085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 u="sng"/>
              <a:t>Example 1</a:t>
            </a: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381000" y="10668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Determine whether each number is a solution of </a:t>
            </a: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1143000" y="23622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a)  3</a:t>
            </a:r>
          </a:p>
        </p:txBody>
      </p:sp>
      <p:graphicFrame>
        <p:nvGraphicFramePr>
          <p:cNvPr id="74780" name="Object 28"/>
          <p:cNvGraphicFramePr>
            <a:graphicFrameLocks noChangeAspect="1"/>
          </p:cNvGraphicFramePr>
          <p:nvPr/>
        </p:nvGraphicFramePr>
        <p:xfrm>
          <a:off x="947738" y="1552575"/>
          <a:ext cx="94773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91" name="Equation" r:id="rId3" imgW="609480" imgH="241200" progId="Equation.DSMT4">
                  <p:embed/>
                </p:oleObj>
              </mc:Choice>
              <mc:Fallback>
                <p:oleObj name="Equation" r:id="rId3" imgW="609480" imgH="2412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1552575"/>
                        <a:ext cx="94773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1143000" y="29098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b)  -2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1143000" y="35194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c)  9</a:t>
            </a: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1143000" y="4662488"/>
            <a:ext cx="106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d)  7</a:t>
            </a: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2743200" y="2362200"/>
            <a:ext cx="601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yes, because 3 is less than 7</a:t>
            </a: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2743200" y="2909888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yes, because -2 is less than 7</a:t>
            </a: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2743200" y="3519488"/>
            <a:ext cx="6019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no, because 9 is not less than or equal to 7</a:t>
            </a: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2743200" y="4662488"/>
            <a:ext cx="601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yes, because 7 is equal to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4" grpId="0" autoUpdateAnimBg="0"/>
      <p:bldP spid="74785" grpId="0" autoUpdateAnimBg="0"/>
      <p:bldP spid="74786" grpId="0" autoUpdateAnimBg="0"/>
      <p:bldP spid="747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1)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Graph m &gt; 3 on a number line. 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5" name="Line 15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6" name="Text Box 16"/>
          <p:cNvSpPr txBox="1">
            <a:spLocks noChangeArrowheads="1"/>
          </p:cNvSpPr>
          <p:nvPr/>
        </p:nvSpPr>
        <p:spPr bwMode="auto">
          <a:xfrm>
            <a:off x="27146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32480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3824288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43910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76822" name="Line 22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48482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3948113" y="2514600"/>
            <a:ext cx="152400" cy="152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4114800" y="2590800"/>
            <a:ext cx="1524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6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3" grpId="0" animBg="1"/>
      <p:bldP spid="76814" grpId="0" animBg="1"/>
      <p:bldP spid="76815" grpId="0" animBg="1"/>
      <p:bldP spid="76816" grpId="0"/>
      <p:bldP spid="76817" grpId="0"/>
      <p:bldP spid="76818" grpId="0" animBg="1"/>
      <p:bldP spid="76819" grpId="0"/>
      <p:bldP spid="76820" grpId="0" animBg="1"/>
      <p:bldP spid="76821" grpId="0"/>
      <p:bldP spid="76822" grpId="0" animBg="1"/>
      <p:bldP spid="76823" grpId="0"/>
      <p:bldP spid="76824" grpId="0" animBg="1"/>
      <p:bldP spid="768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2)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Graph k &lt; -2 on a number line. </a:t>
            </a: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7146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-3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248025" y="2790825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-2</a:t>
            </a:r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3824288" y="2790825"/>
            <a:ext cx="595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-1</a:t>
            </a:r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43910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48482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109583" name="Oval 15"/>
          <p:cNvSpPr>
            <a:spLocks noChangeArrowheads="1"/>
          </p:cNvSpPr>
          <p:nvPr/>
        </p:nvSpPr>
        <p:spPr bwMode="auto">
          <a:xfrm>
            <a:off x="3429000" y="2514600"/>
            <a:ext cx="152400" cy="152400"/>
          </a:xfrm>
          <a:prstGeom prst="ellips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>
            <a:off x="2362200" y="2590800"/>
            <a:ext cx="1066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73" grpId="0" animBg="1"/>
      <p:bldP spid="109574" grpId="0" animBg="1"/>
      <p:bldP spid="109575" grpId="0"/>
      <p:bldP spid="109576" grpId="0"/>
      <p:bldP spid="109577" grpId="0" animBg="1"/>
      <p:bldP spid="109578" grpId="0"/>
      <p:bldP spid="109579" grpId="0" animBg="1"/>
      <p:bldP spid="109580" grpId="0"/>
      <p:bldP spid="109581" grpId="0" animBg="1"/>
      <p:bldP spid="109582" grpId="0"/>
      <p:bldP spid="109583" grpId="0" animBg="1"/>
      <p:bldP spid="1095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685800" y="152400"/>
            <a:ext cx="68707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r>
              <a:rPr lang="en-US" sz="4000" b="1"/>
              <a:t>3)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81000" y="10668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Graph h </a:t>
            </a:r>
            <a:r>
              <a:rPr lang="en-US" sz="2800" u="sng"/>
              <a:t>&gt;</a:t>
            </a:r>
            <a:r>
              <a:rPr lang="en-US" sz="2800"/>
              <a:t> 3 on a number line. </a:t>
            </a:r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2409825" y="25908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2971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34909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7432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0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3276600" y="2819400"/>
            <a:ext cx="56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</a:t>
            </a:r>
          </a:p>
        </p:txBody>
      </p:sp>
      <p:sp>
        <p:nvSpPr>
          <p:cNvPr id="77833" name="Line 9"/>
          <p:cNvSpPr>
            <a:spLocks noChangeShapeType="1"/>
          </p:cNvSpPr>
          <p:nvPr/>
        </p:nvSpPr>
        <p:spPr bwMode="auto">
          <a:xfrm>
            <a:off x="40243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3886200" y="2819400"/>
            <a:ext cx="595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2</a:t>
            </a:r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>
            <a:off x="4557713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4357688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5062538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4848225" y="2790825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</a:t>
            </a:r>
          </a:p>
        </p:txBody>
      </p:sp>
      <p:sp>
        <p:nvSpPr>
          <p:cNvPr id="77839" name="Oval 15"/>
          <p:cNvSpPr>
            <a:spLocks noChangeArrowheads="1"/>
          </p:cNvSpPr>
          <p:nvPr/>
        </p:nvSpPr>
        <p:spPr bwMode="auto">
          <a:xfrm>
            <a:off x="4495800" y="2514600"/>
            <a:ext cx="152400" cy="152400"/>
          </a:xfrm>
          <a:prstGeom prst="ellipse">
            <a:avLst/>
          </a:prstGeom>
          <a:solidFill>
            <a:schemeClr val="tx2"/>
          </a:solidFill>
          <a:ln w="28575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4648200" y="2590800"/>
            <a:ext cx="9906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 animBg="1"/>
      <p:bldP spid="77830" grpId="0" animBg="1"/>
      <p:bldP spid="77831" grpId="0"/>
      <p:bldP spid="77832" grpId="0"/>
      <p:bldP spid="77833" grpId="0" animBg="1"/>
      <p:bldP spid="77834" grpId="0"/>
      <p:bldP spid="77835" grpId="0" animBg="1"/>
      <p:bldP spid="77836" grpId="0"/>
      <p:bldP spid="77837" grpId="0" animBg="1"/>
      <p:bldP spid="77838" grpId="0"/>
      <p:bldP spid="77839" grpId="0" animBg="1"/>
      <p:bldP spid="77840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46558.0"/>
</version>
</file>

<file path=customXml/itemProps1.xml><?xml version="1.0" encoding="utf-8"?>
<ds:datastoreItem xmlns:ds="http://schemas.openxmlformats.org/officeDocument/2006/customXml" ds:itemID="{D2C27B0D-0C8F-4E93-97D6-B41E67D094F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1101</TotalTime>
  <Words>736</Words>
  <Application>Microsoft Office PowerPoint</Application>
  <PresentationFormat>On-screen Show (4:3)</PresentationFormat>
  <Paragraphs>185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Comic Sans MS</vt:lpstr>
      <vt:lpstr>Wingdings 2</vt:lpstr>
      <vt:lpstr>Crayons</vt:lpstr>
      <vt:lpstr>Equation</vt:lpstr>
      <vt:lpstr>Course 2: Inequalities</vt:lpstr>
      <vt:lpstr>Inequalities</vt:lpstr>
      <vt:lpstr>Inequalities</vt:lpstr>
      <vt:lpstr>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Solving One-Step Inequalities by Adding or Subtracting</vt:lpstr>
      <vt:lpstr>Check x + 4 &gt; 8</vt:lpstr>
      <vt:lpstr>PowerPoint Presentation</vt:lpstr>
      <vt:lpstr>Solving One-Step Inequalities by Adding or Subtracting</vt:lpstr>
      <vt:lpstr>Check c – 3 &lt; 2</vt:lpstr>
      <vt:lpstr>PowerPoint Presentation</vt:lpstr>
      <vt:lpstr>Solving One-Step Inequalities by Adding or Subtracting</vt:lpstr>
      <vt:lpstr>Check d – 4 &lt; -2</vt:lpstr>
      <vt:lpstr>PowerPoint Presentation</vt:lpstr>
      <vt:lpstr>Solving One-Step Inequalities by Adding or Subtracting</vt:lpstr>
      <vt:lpstr>Check a - 2 &gt; 6</vt:lpstr>
      <vt:lpstr>PowerPoint Presentation</vt:lpstr>
      <vt:lpstr>Solving One-Step Inequalities by Adding or Subtracting</vt:lpstr>
      <vt:lpstr>Check p - 7 &gt; 0</vt:lpstr>
      <vt:lpstr>PowerPoint Presentation</vt:lpstr>
      <vt:lpstr>Solving One-Step Inequalities by Adding or Subtracting</vt:lpstr>
      <vt:lpstr>Check j + 5 &lt; 2</vt:lpstr>
      <vt:lpstr>PowerPoint Presentation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 7-3</dc:title>
  <dc:creator>Stephanie Moore</dc:creator>
  <cp:lastModifiedBy>Vatrice Gibbs</cp:lastModifiedBy>
  <cp:revision>109</cp:revision>
  <cp:lastPrinted>1601-01-01T00:00:00Z</cp:lastPrinted>
  <dcterms:created xsi:type="dcterms:W3CDTF">2006-01-28T16:20:13Z</dcterms:created>
  <dcterms:modified xsi:type="dcterms:W3CDTF">2017-12-18T23:17:36Z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